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"/>
  </p:notesMasterIdLst>
  <p:sldIdLst>
    <p:sldId id="299" r:id="rId2"/>
  </p:sldIdLst>
  <p:sldSz cx="49377600" cy="32918400"/>
  <p:notesSz cx="6858000" cy="9144000"/>
  <p:embeddedFontLst>
    <p:embeddedFont>
      <p:font typeface="Avenir Book" panose="02000503020000020003" pitchFamily="2" charset="0"/>
      <p:regular r:id="rId4"/>
      <p:italic r:id="rId5"/>
    </p:embeddedFon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Calibri Light" panose="020F0302020204030204" pitchFamily="34" charset="0"/>
      <p:regular r:id="rId10"/>
      <p:italic r:id="rId11"/>
    </p:embeddedFont>
    <p:embeddedFont>
      <p:font typeface="Lato" panose="020F0502020204030203" pitchFamily="34" charset="0"/>
      <p:regular r:id="rId12"/>
      <p:bold r:id="rId13"/>
      <p:italic r:id="rId14"/>
      <p:boldItalic r:id="rId15"/>
    </p:embeddedFont>
    <p:embeddedFont>
      <p:font typeface="Lato Black" panose="020F0502020204030203" pitchFamily="34" charset="0"/>
      <p:bold r:id="rId16"/>
      <p:italic r:id="rId17"/>
      <p:boldItalic r:id="rId18"/>
    </p:embeddedFont>
    <p:embeddedFont>
      <p:font typeface="Lato Medium" panose="020F0502020204030203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5576" userDrawn="1">
          <p15:clr>
            <a:srgbClr val="A4A3A4"/>
          </p15:clr>
        </p15:guide>
        <p15:guide id="3" pos="6024" userDrawn="1">
          <p15:clr>
            <a:srgbClr val="A4A3A4"/>
          </p15:clr>
        </p15:guide>
        <p15:guide id="4" pos="264" userDrawn="1">
          <p15:clr>
            <a:srgbClr val="A4A3A4"/>
          </p15:clr>
        </p15:guide>
        <p15:guide id="5" pos="744" userDrawn="1">
          <p15:clr>
            <a:srgbClr val="A4A3A4"/>
          </p15:clr>
        </p15:guide>
        <p15:guide id="6" orient="horz" pos="10368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9B6A577-176E-8E43-0F55-827BC4271B8B}" name="Jain, Maitri" initials="JM" userId="S::mj3002@tc.columbia.edu::247a6a69-959f-4117-b688-0cefa3f52c41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r. Jamie Lawler" initials="JL" lastIdx="15" clrIdx="0">
    <p:extLst>
      <p:ext uri="{19B8F6BF-5375-455C-9EA6-DF929625EA0E}">
        <p15:presenceInfo xmlns:p15="http://schemas.microsoft.com/office/powerpoint/2012/main" userId="Dr. Jamie Lawler" providerId="None"/>
      </p:ext>
    </p:extLst>
  </p:cmAuthor>
  <p:cmAuthor id="2" name="Jain, Maitri" initials="JM" lastIdx="4" clrIdx="1">
    <p:extLst>
      <p:ext uri="{19B8F6BF-5375-455C-9EA6-DF929625EA0E}">
        <p15:presenceInfo xmlns:p15="http://schemas.microsoft.com/office/powerpoint/2012/main" userId="S::mj3002@tc.columbia.edu::247a6a69-959f-4117-b688-0cefa3f52c4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FA64"/>
    <a:srgbClr val="1B5E20"/>
    <a:srgbClr val="333333"/>
    <a:srgbClr val="FFD54F"/>
    <a:srgbClr val="FFC107"/>
    <a:srgbClr val="263238"/>
    <a:srgbClr val="E1E082"/>
    <a:srgbClr val="E04336"/>
    <a:srgbClr val="E91E63"/>
    <a:srgbClr val="B3E5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70" autoAdjust="0"/>
    <p:restoredTop sz="95652" autoAdjust="0"/>
  </p:normalViewPr>
  <p:slideViewPr>
    <p:cSldViewPr snapToGrid="0" showGuides="1">
      <p:cViewPr>
        <p:scale>
          <a:sx n="17" d="100"/>
          <a:sy n="17" d="100"/>
        </p:scale>
        <p:origin x="2520" y="680"/>
      </p:cViewPr>
      <p:guideLst>
        <p:guide pos="15576"/>
        <p:guide pos="6024"/>
        <p:guide pos="264"/>
        <p:guide pos="744"/>
        <p:guide orient="horz" pos="10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font" Target="fonts/font15.fntdata"/><Relationship Id="rId26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21" Type="http://schemas.openxmlformats.org/officeDocument/2006/relationships/font" Target="fonts/font18.fntdata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24" Type="http://schemas.openxmlformats.org/officeDocument/2006/relationships/presProps" Target="presProps.xml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font" Target="fonts/font7.fntdata"/><Relationship Id="rId19" Type="http://schemas.openxmlformats.org/officeDocument/2006/relationships/font" Target="fonts/font16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Relationship Id="rId22" Type="http://schemas.openxmlformats.org/officeDocument/2006/relationships/font" Target="fonts/font19.fntdata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14T17:34:32.185" idx="13">
    <p:pos x="29992" y="10730"/>
    <p:text>You have 7 parents but on 6 children reported, I'd add "Unknown = 1" if we don't have the info</p:text>
    <p:extLst>
      <p:ext uri="{C676402C-5697-4E1C-873F-D02D1690AC5C}">
        <p15:threadingInfo xmlns:p15="http://schemas.microsoft.com/office/powerpoint/2012/main" timeZoneBias="240"/>
      </p:ext>
    </p:extLst>
  </p:cm>
  <p:cm authorId="2" dt="2022-10-17T21:51:34.488" idx="2">
    <p:pos x="29992" y="10826"/>
    <p:text>I was thinking of waiting till end October to finalize this table, in case we have more participants by then?</p:text>
    <p:extLst>
      <p:ext uri="{C676402C-5697-4E1C-873F-D02D1690AC5C}">
        <p15:threadingInfo xmlns:p15="http://schemas.microsoft.com/office/powerpoint/2012/main" timeZoneBias="240">
          <p15:parentCm authorId="1" idx="13"/>
        </p15:threadingInfo>
      </p:ext>
    </p:extLst>
  </p:cm>
  <p:cm authorId="1" dt="2022-10-14T17:37:02.840" idx="15">
    <p:pos x="28289" y="20160"/>
    <p:text>Maybe could add "so far" or similar </p:text>
    <p:extLst>
      <p:ext uri="{C676402C-5697-4E1C-873F-D02D1690AC5C}">
        <p15:threadingInfo xmlns:p15="http://schemas.microsoft.com/office/powerpoint/2012/main" timeZoneBias="240"/>
      </p:ext>
    </p:extLst>
  </p:cm>
  <p:cm authorId="2" dt="2022-10-17T21:50:24.296" idx="1">
    <p:pos x="28289" y="20256"/>
    <p:text>Can remove it?</p:text>
    <p:extLst>
      <p:ext uri="{C676402C-5697-4E1C-873F-D02D1690AC5C}">
        <p15:threadingInfo xmlns:p15="http://schemas.microsoft.com/office/powerpoint/2012/main" timeZoneBias="240">
          <p15:parentCm authorId="1" idx="15"/>
        </p15:threadingInfo>
      </p:ext>
    </p:extLst>
  </p:cm>
  <p:cm authorId="2" dt="2022-10-17T22:19:23.684" idx="3">
    <p:pos x="29098" y="-54"/>
    <p:text>They instructed us to include our ID at the top</p:text>
    <p:extLst>
      <p:ext uri="{C676402C-5697-4E1C-873F-D02D1690AC5C}">
        <p15:threadingInfo xmlns:p15="http://schemas.microsoft.com/office/powerpoint/2012/main" timeZoneBias="240"/>
      </p:ext>
    </p:extLst>
  </p:cm>
  <p:cm authorId="2" dt="2022-10-17T22:46:20.797" idx="4">
    <p:pos x="22141" y="18109"/>
    <p:text>Created github repo with poster and references. Can add other things if anything else would be helpful?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B04D-1C75-43E0-9B64-B7DDAA42BB2C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2670-3342-473C-969D-FDFF399F2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4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Powerpoint</a:t>
            </a:r>
            <a:r>
              <a:rPr lang="en-US" dirty="0"/>
              <a:t>, click View &gt; Guides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Keep text within gutter guides.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Author list: Don’t split names onto two lines (e.g., “Jimmy [break] Smith”). If that happens, use a new line, unless you need the space. </a:t>
            </a:r>
            <a:r>
              <a:rPr lang="en-US" b="1" dirty="0"/>
              <a:t>Bold the first names of anybody who’s presenting</a:t>
            </a:r>
            <a:r>
              <a:rPr lang="en-US" dirty="0"/>
              <a:t> in person.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Intro/methods/result: </a:t>
            </a:r>
            <a:r>
              <a:rPr lang="en-US" b="1" dirty="0"/>
              <a:t>Do not drop below font size 28</a:t>
            </a:r>
            <a:r>
              <a:rPr lang="en-US" dirty="0"/>
              <a:t>, but if you have extra space, jack up the font size until the space is full.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not use color in the sidebars except in graphs/figures. It’ll pull attention from the center and slow interpretation for passersby.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C2670-3342-473C-969D-FDFF399F20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478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3320" y="5387342"/>
            <a:ext cx="4197096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2200" y="17289782"/>
            <a:ext cx="370332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55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94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335848" y="1752600"/>
            <a:ext cx="1064704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94713" y="1752600"/>
            <a:ext cx="31323915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49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04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995" y="8206749"/>
            <a:ext cx="4258818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8995" y="22029429"/>
            <a:ext cx="4258818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05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947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9974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151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1" y="1752607"/>
            <a:ext cx="425881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1147" y="8069582"/>
            <a:ext cx="20889036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1147" y="12024360"/>
            <a:ext cx="20889036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7413" y="8069582"/>
            <a:ext cx="20991911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997413" y="12024360"/>
            <a:ext cx="20991911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87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0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58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91911" y="4739647"/>
            <a:ext cx="2499741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394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991911" y="4739647"/>
            <a:ext cx="2499741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1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4710" y="1752607"/>
            <a:ext cx="425881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4710" y="8763000"/>
            <a:ext cx="425881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471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56330" y="30510487"/>
            <a:ext cx="166649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87293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06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comments" Target="../comments/comment1.xml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F026862-B6FF-970A-E6C5-80B15C633E01}"/>
              </a:ext>
            </a:extLst>
          </p:cNvPr>
          <p:cNvSpPr/>
          <p:nvPr/>
        </p:nvSpPr>
        <p:spPr>
          <a:xfrm>
            <a:off x="39491577" y="20979453"/>
            <a:ext cx="9584335" cy="579000"/>
          </a:xfrm>
          <a:prstGeom prst="rect">
            <a:avLst/>
          </a:prstGeom>
          <a:solidFill>
            <a:srgbClr val="1B5E20"/>
          </a:solidFill>
          <a:ln>
            <a:solidFill>
              <a:srgbClr val="1B5E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CB8B30-A0EC-8050-1ADC-0BB1164A7F5D}"/>
              </a:ext>
            </a:extLst>
          </p:cNvPr>
          <p:cNvSpPr/>
          <p:nvPr/>
        </p:nvSpPr>
        <p:spPr>
          <a:xfrm>
            <a:off x="39530442" y="4408442"/>
            <a:ext cx="9506607" cy="579000"/>
          </a:xfrm>
          <a:prstGeom prst="rect">
            <a:avLst/>
          </a:prstGeom>
          <a:solidFill>
            <a:srgbClr val="1B5E20"/>
          </a:solidFill>
          <a:ln>
            <a:solidFill>
              <a:srgbClr val="1B5E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54AE5A-78A3-5FF3-5CDE-0CE748126513}"/>
              </a:ext>
            </a:extLst>
          </p:cNvPr>
          <p:cNvSpPr/>
          <p:nvPr/>
        </p:nvSpPr>
        <p:spPr>
          <a:xfrm>
            <a:off x="228219" y="19479405"/>
            <a:ext cx="9506607" cy="579000"/>
          </a:xfrm>
          <a:prstGeom prst="rect">
            <a:avLst/>
          </a:prstGeom>
          <a:solidFill>
            <a:srgbClr val="1B5E20"/>
          </a:solidFill>
          <a:ln>
            <a:solidFill>
              <a:srgbClr val="1B5E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C28DE9-2E09-31A7-D3E3-0001E722EC59}"/>
              </a:ext>
            </a:extLst>
          </p:cNvPr>
          <p:cNvSpPr/>
          <p:nvPr/>
        </p:nvSpPr>
        <p:spPr>
          <a:xfrm>
            <a:off x="276875" y="16026304"/>
            <a:ext cx="9506607" cy="579000"/>
          </a:xfrm>
          <a:prstGeom prst="rect">
            <a:avLst/>
          </a:prstGeom>
          <a:solidFill>
            <a:srgbClr val="1B5E20"/>
          </a:solidFill>
          <a:ln>
            <a:solidFill>
              <a:srgbClr val="1B5E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944228-D5C9-DF3A-9236-1ED9449E72D9}"/>
              </a:ext>
            </a:extLst>
          </p:cNvPr>
          <p:cNvSpPr/>
          <p:nvPr/>
        </p:nvSpPr>
        <p:spPr>
          <a:xfrm>
            <a:off x="356099" y="4408442"/>
            <a:ext cx="9506607" cy="579000"/>
          </a:xfrm>
          <a:prstGeom prst="rect">
            <a:avLst/>
          </a:prstGeom>
          <a:solidFill>
            <a:srgbClr val="1B5E20"/>
          </a:solidFill>
          <a:ln>
            <a:solidFill>
              <a:srgbClr val="1B5E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8733BE-059C-47B7-9415-5ADF2F302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210800" y="4390775"/>
            <a:ext cx="29089147" cy="28527626"/>
          </a:xfrm>
          <a:prstGeom prst="rect">
            <a:avLst/>
          </a:prstGeom>
          <a:solidFill>
            <a:srgbClr val="1B5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rgbClr val="95FA64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71467" y="4390775"/>
            <a:ext cx="25976634" cy="12484959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4000" b="1" dirty="0">
                <a:solidFill>
                  <a:schemeClr val="bg1"/>
                </a:solidFill>
                <a:latin typeface="Lato Black" panose="020F0A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How much does parental sensitivity buffer the cortisol reactivity of ACEs exposed children from low-income communities? </a:t>
            </a:r>
            <a:br>
              <a:rPr lang="en-US" sz="14000" b="1" dirty="0">
                <a:solidFill>
                  <a:schemeClr val="bg1"/>
                </a:solidFill>
                <a:latin typeface="Lato Black" panose="020F0A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14000" b="1" dirty="0">
              <a:solidFill>
                <a:schemeClr val="bg1"/>
              </a:solidFill>
              <a:latin typeface="Lato Black" panose="020F0A02020204030203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5B311-3C19-412C-ADE6-EB2E4158F366}"/>
              </a:ext>
            </a:extLst>
          </p:cNvPr>
          <p:cNvSpPr txBox="1"/>
          <p:nvPr/>
        </p:nvSpPr>
        <p:spPr>
          <a:xfrm>
            <a:off x="501455" y="4370559"/>
            <a:ext cx="9563989" cy="29786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solidFill>
                  <a:schemeClr val="bg1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Adverse Childhood Experiences (ACEs) increase the probability of dysregulated cortisol reactivity to stress in children (Brindle et al., 2022).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According to Attachment theory, parental sensitivity can buffer children’s cortisol reactivity (Gunnar &amp; </a:t>
            </a:r>
            <a:r>
              <a:rPr lang="en-US" sz="3600" dirty="0" err="1"/>
              <a:t>Hostinar</a:t>
            </a:r>
            <a:r>
              <a:rPr lang="en-US" sz="3600" dirty="0"/>
              <a:t>, 2015).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Positive parenting has been found to buffer children’s cortisol reactivity in the context of child ACEs such as poverty (Blair et al., 2008; Brown et al., 2020) interpersonal violence (</a:t>
            </a:r>
            <a:r>
              <a:rPr lang="en-US" sz="3600" dirty="0" err="1"/>
              <a:t>Hibel</a:t>
            </a:r>
            <a:r>
              <a:rPr lang="en-US" sz="3600" dirty="0"/>
              <a:t> et al., 2011), parental divorce (</a:t>
            </a:r>
            <a:r>
              <a:rPr lang="en-US" sz="3600" dirty="0" err="1"/>
              <a:t>Luecken</a:t>
            </a:r>
            <a:r>
              <a:rPr lang="en-US" sz="3600" dirty="0"/>
              <a:t> et al. 2016), and early institutionalization (</a:t>
            </a:r>
            <a:r>
              <a:rPr lang="en-US" sz="3600" dirty="0" err="1"/>
              <a:t>Hostinar</a:t>
            </a:r>
            <a:r>
              <a:rPr lang="en-US" sz="3600" dirty="0"/>
              <a:t> et al., 2015; DePasquale et al., 2018).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However, there is no research looking at whether the buffering role of parental sensitivity is more or less pronounced at higher levels of cumulative adversity in children from low-income families.</a:t>
            </a:r>
          </a:p>
          <a:p>
            <a:endParaRPr lang="en-US" sz="3600" b="1" dirty="0">
              <a:solidFill>
                <a:schemeClr val="bg1"/>
              </a:solidFill>
              <a:latin typeface="Lato Black" panose="020F0A02020204030203" pitchFamily="34" charset="0"/>
              <a:cs typeface="Arial" panose="020B0604020202020204" pitchFamily="34" charset="0"/>
            </a:endParaRPr>
          </a:p>
          <a:p>
            <a:r>
              <a:rPr lang="en-US" sz="3600" b="1" dirty="0">
                <a:solidFill>
                  <a:schemeClr val="bg1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AIM</a:t>
            </a: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/>
              <a:t>To investigate the buffering effect of parental sensitivity on children’s cortisol reactivity at different level of ACEs in a sample of low-income families.</a:t>
            </a: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600" b="1" dirty="0">
                <a:solidFill>
                  <a:schemeClr val="bg1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METHOD</a:t>
            </a:r>
          </a:p>
          <a:p>
            <a:r>
              <a:rPr lang="en-US" sz="3600" b="1" dirty="0"/>
              <a:t>PARTICIPANTS</a:t>
            </a:r>
          </a:p>
          <a:p>
            <a:r>
              <a:rPr lang="en-US" sz="3600" dirty="0"/>
              <a:t>n ~ 100 (Recruitment ongoing in Ypsilanti, Michigan). </a:t>
            </a:r>
          </a:p>
          <a:p>
            <a:r>
              <a:rPr lang="en-US" sz="3600" b="1" i="1" dirty="0"/>
              <a:t>Inclusion criteria: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Low 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Parent: &gt;18 years.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Child: 36-59 months. </a:t>
            </a:r>
          </a:p>
          <a:p>
            <a:r>
              <a:rPr lang="en-US" sz="3600" b="1" i="1" dirty="0"/>
              <a:t>Exclusion criterion: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Child/parent does not understand English.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Child has developmental delays or Autism Spectrum Disorder.</a:t>
            </a:r>
            <a:endParaRPr lang="en-US" sz="3600" b="1" dirty="0"/>
          </a:p>
          <a:p>
            <a:r>
              <a:rPr lang="en-US" sz="3600" b="1" dirty="0"/>
              <a:t>MEASURES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i="1" dirty="0"/>
              <a:t>Expanded - Adverse Childhood Experiences </a:t>
            </a:r>
            <a:r>
              <a:rPr lang="en-US" sz="3600" dirty="0"/>
              <a:t>(The Philadelphia ACE Task Force, 2013): 13 items. Home + Community level adversities.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i="1" dirty="0"/>
              <a:t>Parent Sensitivity</a:t>
            </a:r>
            <a:r>
              <a:rPr lang="en-US" sz="3600" dirty="0"/>
              <a:t>: Observationally coded from parent-child interaction throughout the two sessions (60+90 minutes) on a 5-point scale.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i="1" dirty="0"/>
              <a:t>Stress task: </a:t>
            </a:r>
            <a:r>
              <a:rPr lang="en-US" sz="3600" dirty="0"/>
              <a:t>Transparent box frustration task + interpersonal judgement.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i="1" dirty="0"/>
              <a:t>Salivary Cortisol</a:t>
            </a:r>
            <a:r>
              <a:rPr lang="en-US" sz="3600" dirty="0"/>
              <a:t>: On arrival, after 30 minutes, 55 minutes, 65 minutes, and 90 minutes.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896619-6953-4449-9A3C-A61AD6AB2C79}"/>
              </a:ext>
            </a:extLst>
          </p:cNvPr>
          <p:cNvSpPr txBox="1"/>
          <p:nvPr/>
        </p:nvSpPr>
        <p:spPr>
          <a:xfrm>
            <a:off x="17343449" y="2566570"/>
            <a:ext cx="1469070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4800" b="1" dirty="0" err="1">
                <a:latin typeface="Lato" panose="020F0502020204030203" pitchFamily="34" charset="0"/>
                <a:cs typeface="Lato" panose="020F0502020204030203" pitchFamily="34" charset="0"/>
              </a:rPr>
              <a:t>Maitri</a:t>
            </a:r>
            <a:r>
              <a:rPr lang="en-US" sz="4800" b="1" dirty="0">
                <a:latin typeface="Lato" panose="020F0502020204030203" pitchFamily="34" charset="0"/>
                <a:cs typeface="Lato" panose="020F0502020204030203" pitchFamily="34" charset="0"/>
              </a:rPr>
              <a:t> Jain, Angela Staples, Jamie Lawler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4400" b="1" i="1" dirty="0">
                <a:latin typeface="Lato" panose="020F0502020204030203" pitchFamily="34" charset="0"/>
                <a:cs typeface="Lato" panose="020F0502020204030203" pitchFamily="34" charset="0"/>
              </a:rPr>
              <a:t>Eastern Michigan University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F37902-2C8D-3049-9881-50CB35F2A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4773670" y="124639"/>
            <a:ext cx="40772227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0" b="1" i="1" dirty="0">
                <a:latin typeface="Lato" panose="020F0502020204030203" pitchFamily="34" charset="0"/>
                <a:cs typeface="Lato" panose="020F0502020204030203" pitchFamily="34" charset="0"/>
              </a:rPr>
              <a:t>Buffering the Cortisol Reactivity of ACEs Exposed Children from Low Income Communities: </a:t>
            </a:r>
          </a:p>
          <a:p>
            <a:pPr algn="ctr"/>
            <a:r>
              <a:rPr lang="en-US" sz="8000" b="1" i="1" dirty="0">
                <a:latin typeface="Lato" panose="020F0502020204030203" pitchFamily="34" charset="0"/>
                <a:cs typeface="Lato" panose="020F0502020204030203" pitchFamily="34" charset="0"/>
              </a:rPr>
              <a:t>The Role of Parental Sensitivity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66552F-4B16-8141-A5AA-533D38A5C180}"/>
              </a:ext>
            </a:extLst>
          </p:cNvPr>
          <p:cNvSpPr txBox="1"/>
          <p:nvPr/>
        </p:nvSpPr>
        <p:spPr>
          <a:xfrm>
            <a:off x="39576139" y="3878401"/>
            <a:ext cx="9331833" cy="31781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b="1" dirty="0">
              <a:solidFill>
                <a:srgbClr val="000000"/>
              </a:solidFill>
              <a:latin typeface="Lato Black" panose="020F0502020204030204" pitchFamily="34" charset="0"/>
            </a:endParaRPr>
          </a:p>
          <a:p>
            <a:r>
              <a:rPr lang="en-US" sz="3600" b="1" i="0" u="none" strike="noStrike" kern="1200" baseline="0" dirty="0">
                <a:solidFill>
                  <a:schemeClr val="bg1"/>
                </a:solidFill>
                <a:latin typeface="Lato Black" panose="020F0502020204030204" pitchFamily="34" charset="0"/>
              </a:rPr>
              <a:t>EXPECTED RESULTS  </a:t>
            </a:r>
          </a:p>
          <a:p>
            <a:r>
              <a:rPr lang="en-US" sz="3600" b="1" dirty="0"/>
              <a:t>DATA ANALYSIS</a:t>
            </a:r>
            <a:endParaRPr lang="en-US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Latent piecewise growth analysis: Slopes of cortisol and the peak cortisol level.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Multi-level regression analysis: Interaction between ACEs score and parent sensitivity in association with peak cortisol and slope of cortisol.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b="1" dirty="0"/>
          </a:p>
          <a:p>
            <a:r>
              <a:rPr lang="en-US" sz="3600" b="1" dirty="0"/>
              <a:t>Hypothesis 1: </a:t>
            </a:r>
            <a:r>
              <a:rPr lang="en-US" sz="3600" dirty="0"/>
              <a:t>Higher</a:t>
            </a:r>
            <a:r>
              <a:rPr lang="en-US" sz="3600" b="1" dirty="0"/>
              <a:t> </a:t>
            </a:r>
            <a:r>
              <a:rPr lang="en-US" sz="3600" dirty="0"/>
              <a:t>number of ACEs experienced by children will be associated with more abnormal cortisol reactivity. </a:t>
            </a:r>
          </a:p>
          <a:p>
            <a:r>
              <a:rPr lang="en-US" sz="3600" b="1" dirty="0"/>
              <a:t>Hypothesis 2: </a:t>
            </a:r>
            <a:r>
              <a:rPr lang="en-US" sz="3600" dirty="0"/>
              <a:t>Lower parental sensitivity will be associated with more abnormal cortisol reactivity in children. </a:t>
            </a:r>
          </a:p>
          <a:p>
            <a:r>
              <a:rPr lang="en-US" sz="3600" b="1" dirty="0"/>
              <a:t>Hypothesis 3</a:t>
            </a:r>
            <a:r>
              <a:rPr lang="en-US" sz="3600" dirty="0"/>
              <a:t>: The buffering role of parental sensitivity in children’s cortisol reactivity will be particularly pronounced for children with higher ACEs.</a:t>
            </a:r>
          </a:p>
          <a:p>
            <a:endParaRPr lang="en-US" sz="3600" dirty="0"/>
          </a:p>
          <a:p>
            <a:endParaRPr lang="en-US" sz="3600" b="1" dirty="0">
              <a:solidFill>
                <a:srgbClr val="000000"/>
              </a:solidFill>
              <a:latin typeface="Lato Black" panose="020F0502020204030204" pitchFamily="34" charset="0"/>
            </a:endParaRPr>
          </a:p>
          <a:p>
            <a:r>
              <a:rPr lang="en-US" sz="3600" b="1" dirty="0">
                <a:solidFill>
                  <a:srgbClr val="000000"/>
                </a:solidFill>
                <a:latin typeface="Lato Black" panose="020F0502020204030204" pitchFamily="34" charset="0"/>
              </a:rPr>
              <a:t>	</a:t>
            </a:r>
          </a:p>
          <a:p>
            <a:endParaRPr lang="en-US" sz="3600" b="1" dirty="0">
              <a:solidFill>
                <a:srgbClr val="000000"/>
              </a:solidFill>
              <a:latin typeface="Lato Black" panose="020F0502020204030204" pitchFamily="34" charset="0"/>
            </a:endParaRPr>
          </a:p>
          <a:p>
            <a:endParaRPr lang="en-US" sz="3600" b="1" dirty="0">
              <a:solidFill>
                <a:srgbClr val="000000"/>
              </a:solidFill>
              <a:latin typeface="Lato Black" panose="020F0502020204030204" pitchFamily="34" charset="0"/>
            </a:endParaRPr>
          </a:p>
          <a:p>
            <a:endParaRPr lang="en-US" sz="3600" b="1" dirty="0">
              <a:solidFill>
                <a:srgbClr val="000000"/>
              </a:solidFill>
              <a:latin typeface="Lato Black" panose="020F0502020204030204" pitchFamily="34" charset="0"/>
            </a:endParaRPr>
          </a:p>
          <a:p>
            <a:endParaRPr lang="en-US" sz="3600" b="1" dirty="0">
              <a:solidFill>
                <a:srgbClr val="000000"/>
              </a:solidFill>
              <a:latin typeface="Lato Black" panose="020F0502020204030204" pitchFamily="34" charset="0"/>
            </a:endParaRPr>
          </a:p>
          <a:p>
            <a:endParaRPr lang="en-US" sz="3600" b="1" dirty="0">
              <a:solidFill>
                <a:srgbClr val="000000"/>
              </a:solidFill>
              <a:latin typeface="Lato Black" panose="020F0502020204030204" pitchFamily="34" charset="0"/>
            </a:endParaRPr>
          </a:p>
          <a:p>
            <a:endParaRPr lang="en-US" sz="3600" b="1" dirty="0">
              <a:solidFill>
                <a:srgbClr val="000000"/>
              </a:solidFill>
              <a:latin typeface="Lato Black" panose="020F0502020204030204" pitchFamily="34" charset="0"/>
            </a:endParaRPr>
          </a:p>
          <a:p>
            <a:endParaRPr lang="en-US" sz="3600" b="1" dirty="0">
              <a:solidFill>
                <a:srgbClr val="000000"/>
              </a:solidFill>
              <a:latin typeface="Lato Black" panose="020F0502020204030204" pitchFamily="34" charset="0"/>
            </a:endParaRPr>
          </a:p>
          <a:p>
            <a:endParaRPr lang="en-US" sz="3600" b="1" dirty="0">
              <a:solidFill>
                <a:srgbClr val="000000"/>
              </a:solidFill>
              <a:latin typeface="Lato Black" panose="020F050202020403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600" dirty="0">
                <a:solidFill>
                  <a:schemeClr val="bg1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DISCUSSION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If hypothesis 1 is supported, it will show that ACEs act in a cumulative manner, with a higher number of ACEs creating greater developmental challenges.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If hypothesis 2 is supported, it will highlight the important role of parental sensitivity in children’s development.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If hypothesis 3 is supported, it will bolster the importance of sensitive parenting even in children at high risk.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These results, if supported, will give us an effective point of parental interventions for at-risk children.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However, if our hypotheses are not supported, it will point to the need to look at other biological and environmental factors that impact the development of children’s HPA axis.</a:t>
            </a:r>
            <a:endParaRPr lang="en-US" sz="3600" b="1" dirty="0">
              <a:solidFill>
                <a:schemeClr val="tx1"/>
              </a:solidFill>
            </a:endParaRPr>
          </a:p>
          <a:p>
            <a:r>
              <a:rPr lang="en-US" sz="3600" b="1" dirty="0">
                <a:solidFill>
                  <a:schemeClr val="tx1"/>
                </a:solidFill>
              </a:rPr>
              <a:t>LIMITATIONS</a:t>
            </a:r>
            <a:endParaRPr lang="en-US" sz="36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Novel lab situation may </a:t>
            </a:r>
            <a:r>
              <a:rPr lang="en-US" sz="3600" dirty="0"/>
              <a:t>a</a:t>
            </a:r>
            <a:r>
              <a:rPr lang="en-US" sz="3600" dirty="0">
                <a:solidFill>
                  <a:schemeClr val="tx1"/>
                </a:solidFill>
              </a:rPr>
              <a:t>ffect cortisol levels.</a:t>
            </a:r>
            <a:endParaRPr lang="en-US" sz="3600" b="1" dirty="0">
              <a:solidFill>
                <a:srgbClr val="000000"/>
              </a:solidFill>
              <a:latin typeface="Lato Black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Non-experimental design.</a:t>
            </a:r>
            <a:endParaRPr lang="en-US" sz="3600" b="1" dirty="0">
              <a:solidFill>
                <a:srgbClr val="000000"/>
              </a:solidFill>
              <a:latin typeface="Lato Black" panose="020F0502020204030204" pitchFamily="34" charset="0"/>
            </a:endParaRPr>
          </a:p>
          <a:p>
            <a:endParaRPr lang="en-US" sz="3600" b="1" dirty="0">
              <a:solidFill>
                <a:srgbClr val="000000"/>
              </a:solidFill>
              <a:latin typeface="Lato Black" panose="020F0502020204030204" pitchFamily="34" charset="0"/>
            </a:endParaRPr>
          </a:p>
          <a:p>
            <a:endParaRPr lang="en-US" sz="3600" b="1" dirty="0">
              <a:solidFill>
                <a:srgbClr val="000000"/>
              </a:solidFill>
              <a:latin typeface="Lato Black" panose="020F0502020204030204" pitchFamily="34" charset="0"/>
            </a:endParaRPr>
          </a:p>
          <a:p>
            <a:endParaRPr lang="en-US" sz="3600" b="1" dirty="0">
              <a:solidFill>
                <a:srgbClr val="000000"/>
              </a:solidFill>
              <a:latin typeface="Lato Black" panose="020F0502020204030204" pitchFamily="34" charset="0"/>
            </a:endParaRPr>
          </a:p>
          <a:p>
            <a:endParaRPr lang="en-US" sz="3600"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4CAF8CB2-EDEF-1C86-37AA-095F404E2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4870" y="727733"/>
            <a:ext cx="3403102" cy="3283695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96B8778-1E8E-79AF-9D4E-54A7E95E8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311509"/>
              </p:ext>
            </p:extLst>
          </p:nvPr>
        </p:nvGraphicFramePr>
        <p:xfrm>
          <a:off x="39656780" y="14962035"/>
          <a:ext cx="9052559" cy="57673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3822">
                  <a:extLst>
                    <a:ext uri="{9D8B030D-6E8A-4147-A177-3AD203B41FA5}">
                      <a16:colId xmlns:a16="http://schemas.microsoft.com/office/drawing/2014/main" val="144823198"/>
                    </a:ext>
                  </a:extLst>
                </a:gridCol>
                <a:gridCol w="2174042">
                  <a:extLst>
                    <a:ext uri="{9D8B030D-6E8A-4147-A177-3AD203B41FA5}">
                      <a16:colId xmlns:a16="http://schemas.microsoft.com/office/drawing/2014/main" val="2873471828"/>
                    </a:ext>
                  </a:extLst>
                </a:gridCol>
                <a:gridCol w="2302933">
                  <a:extLst>
                    <a:ext uri="{9D8B030D-6E8A-4147-A177-3AD203B41FA5}">
                      <a16:colId xmlns:a16="http://schemas.microsoft.com/office/drawing/2014/main" val="1907004038"/>
                    </a:ext>
                  </a:extLst>
                </a:gridCol>
                <a:gridCol w="2211762">
                  <a:extLst>
                    <a:ext uri="{9D8B030D-6E8A-4147-A177-3AD203B41FA5}">
                      <a16:colId xmlns:a16="http://schemas.microsoft.com/office/drawing/2014/main" val="1963611524"/>
                    </a:ext>
                  </a:extLst>
                </a:gridCol>
              </a:tblGrid>
              <a:tr h="719578">
                <a:tc gridSpan="2"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Medium" panose="020F0502020204030203" pitchFamily="34" charset="0"/>
                          <a:ea typeface="Lato Medium" panose="020F0502020204030203" pitchFamily="34" charset="0"/>
                          <a:cs typeface="Lato Medium" panose="020F0502020204030203" pitchFamily="34" charset="0"/>
                        </a:rPr>
                        <a:t>Child (n = 7)</a:t>
                      </a:r>
                      <a:endParaRPr 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Lato Medium" panose="020F0502020204030203" pitchFamily="34" charset="0"/>
                        <a:ea typeface="Lato Medium" panose="020F0502020204030203" pitchFamily="34" charset="0"/>
                        <a:cs typeface="Lato Medium" panose="020F050202020403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Lato Medium" panose="020F0502020204030203" pitchFamily="34" charset="0"/>
                        <a:ea typeface="Lato Medium" panose="020F0502020204030203" pitchFamily="34" charset="0"/>
                        <a:cs typeface="Lato Medium" panose="020F050202020403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Medium" panose="020F0502020204030203" pitchFamily="34" charset="0"/>
                          <a:ea typeface="Lato Medium" panose="020F0502020204030203" pitchFamily="34" charset="0"/>
                          <a:cs typeface="Lato Medium" panose="020F0502020204030203" pitchFamily="34" charset="0"/>
                        </a:rPr>
                        <a:t> </a:t>
                      </a:r>
                      <a:r>
                        <a:rPr lang="en-US" sz="4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Medium" panose="020F0502020204030203" pitchFamily="34" charset="0"/>
                          <a:ea typeface="Lato Medium" panose="020F0502020204030203" pitchFamily="34" charset="0"/>
                          <a:cs typeface="Lato Medium" panose="020F0502020204030203" pitchFamily="34" charset="0"/>
                        </a:rPr>
                        <a:t>Parent (n = 7)</a:t>
                      </a:r>
                      <a:endParaRPr 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Lato Medium" panose="020F0502020204030203" pitchFamily="34" charset="0"/>
                        <a:ea typeface="Lato Medium" panose="020F0502020204030203" pitchFamily="34" charset="0"/>
                        <a:cs typeface="Lato Medium" panose="020F050202020403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Lato Medium" panose="020F0502020204030203" pitchFamily="34" charset="0"/>
                        <a:ea typeface="Lato Medium" panose="020F0502020204030203" pitchFamily="34" charset="0"/>
                        <a:cs typeface="Lato Medium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377001"/>
                  </a:ext>
                </a:extLst>
              </a:tr>
              <a:tr h="1202125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Medium" panose="020F0502020204030203" pitchFamily="34" charset="0"/>
                          <a:ea typeface="Lato Medium" panose="020F0502020204030203" pitchFamily="34" charset="0"/>
                          <a:cs typeface="Lato Medium" panose="020F0502020204030203" pitchFamily="34" charset="0"/>
                        </a:rPr>
                        <a:t>Age (months)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Mean = 42.67</a:t>
                      </a:r>
                    </a:p>
                    <a:p>
                      <a:r>
                        <a:rPr lang="en-US" sz="2000" dirty="0"/>
                        <a:t>Range = 37-50</a:t>
                      </a:r>
                      <a:endParaRPr 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Lato Medium" panose="020F0502020204030203" pitchFamily="34" charset="0"/>
                        <a:ea typeface="Lato Medium" panose="020F0502020204030203" pitchFamily="34" charset="0"/>
                        <a:cs typeface="Lato Medium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Medium" panose="020F0502020204030203" pitchFamily="34" charset="0"/>
                          <a:ea typeface="Lato Medium" panose="020F0502020204030203" pitchFamily="34" charset="0"/>
                          <a:cs typeface="Lato Medium" panose="020F0502020204030203" pitchFamily="34" charset="0"/>
                        </a:rPr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Medium" panose="020F0502020204030203" pitchFamily="34" charset="0"/>
                          <a:ea typeface="Lato Medium" panose="020F0502020204030203" pitchFamily="34" charset="0"/>
                          <a:cs typeface="Lato Medium" panose="020F0502020204030203" pitchFamily="34" charset="0"/>
                        </a:rPr>
                        <a:t> &lt; 10k: 3</a:t>
                      </a:r>
                    </a:p>
                    <a:p>
                      <a:r>
                        <a:rPr 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Medium" panose="020F0502020204030203" pitchFamily="34" charset="0"/>
                          <a:ea typeface="Lato Medium" panose="020F0502020204030203" pitchFamily="34" charset="0"/>
                          <a:cs typeface="Lato Medium" panose="020F0502020204030203" pitchFamily="34" charset="0"/>
                        </a:rPr>
                        <a:t>10-19k: 1</a:t>
                      </a:r>
                    </a:p>
                    <a:p>
                      <a:r>
                        <a:rPr 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Medium" panose="020F0502020204030203" pitchFamily="34" charset="0"/>
                          <a:ea typeface="Lato Medium" panose="020F0502020204030203" pitchFamily="34" charset="0"/>
                          <a:cs typeface="Lato Medium" panose="020F0502020204030203" pitchFamily="34" charset="0"/>
                        </a:rPr>
                        <a:t>40-49k: 1</a:t>
                      </a:r>
                    </a:p>
                    <a:p>
                      <a:r>
                        <a:rPr 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Medium" panose="020F0502020204030203" pitchFamily="34" charset="0"/>
                          <a:ea typeface="Lato Medium" panose="020F0502020204030203" pitchFamily="34" charset="0"/>
                          <a:cs typeface="Lato Medium" panose="020F0502020204030203" pitchFamily="34" charset="0"/>
                        </a:rPr>
                        <a:t>80-89k: 1</a:t>
                      </a:r>
                    </a:p>
                    <a:p>
                      <a:r>
                        <a:rPr 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Medium" panose="020F0502020204030203" pitchFamily="34" charset="0"/>
                          <a:ea typeface="Lato Medium" panose="020F0502020204030203" pitchFamily="34" charset="0"/>
                          <a:cs typeface="Lato Medium" panose="020F0502020204030203" pitchFamily="34" charset="0"/>
                        </a:rPr>
                        <a:t>Unknown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167584"/>
                  </a:ext>
                </a:extLst>
              </a:tr>
              <a:tr h="822767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Medium" panose="020F0502020204030203" pitchFamily="34" charset="0"/>
                          <a:ea typeface="Lato Medium" panose="020F0502020204030203" pitchFamily="34" charset="0"/>
                          <a:cs typeface="Lato Medium" panose="020F0502020204030203" pitchFamily="34" charset="0"/>
                        </a:rPr>
                        <a:t>Race (number)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Medium" panose="020F0502020204030203" pitchFamily="34" charset="0"/>
                          <a:ea typeface="Lato Medium" panose="020F0502020204030203" pitchFamily="34" charset="0"/>
                          <a:cs typeface="Lato Medium" panose="020F0502020204030203" pitchFamily="34" charset="0"/>
                        </a:rPr>
                        <a:t>White: 3 </a:t>
                      </a:r>
                    </a:p>
                    <a:p>
                      <a:r>
                        <a:rPr 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Medium" panose="020F0502020204030203" pitchFamily="34" charset="0"/>
                          <a:ea typeface="Lato Medium" panose="020F0502020204030203" pitchFamily="34" charset="0"/>
                          <a:cs typeface="Lato Medium" panose="020F0502020204030203" pitchFamily="34" charset="0"/>
                        </a:rPr>
                        <a:t>Black:  3</a:t>
                      </a:r>
                    </a:p>
                    <a:p>
                      <a:r>
                        <a:rPr 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Medium" panose="020F0502020204030203" pitchFamily="34" charset="0"/>
                          <a:ea typeface="Lato Medium" panose="020F0502020204030203" pitchFamily="34" charset="0"/>
                          <a:cs typeface="Lato Medium" panose="020F0502020204030203" pitchFamily="34" charset="0"/>
                        </a:rPr>
                        <a:t>Unknown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Medium" panose="020F0502020204030203" pitchFamily="34" charset="0"/>
                          <a:ea typeface="Lato Medium" panose="020F0502020204030203" pitchFamily="34" charset="0"/>
                          <a:cs typeface="Lato Medium" panose="020F0502020204030203" pitchFamily="34" charset="0"/>
                        </a:rPr>
                        <a:t>Race (number)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Medium" panose="020F0502020204030203" pitchFamily="34" charset="0"/>
                          <a:ea typeface="Lato Medium" panose="020F0502020204030203" pitchFamily="34" charset="0"/>
                          <a:cs typeface="Lato Medium" panose="020F0502020204030203" pitchFamily="34" charset="0"/>
                        </a:rPr>
                        <a:t>White: 4</a:t>
                      </a:r>
                    </a:p>
                    <a:p>
                      <a:r>
                        <a:rPr 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Medium" panose="020F0502020204030203" pitchFamily="34" charset="0"/>
                          <a:ea typeface="Lato Medium" panose="020F0502020204030203" pitchFamily="34" charset="0"/>
                          <a:cs typeface="Lato Medium" panose="020F0502020204030203" pitchFamily="34" charset="0"/>
                        </a:rPr>
                        <a:t>Black: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311249"/>
                  </a:ext>
                </a:extLst>
              </a:tr>
              <a:tr h="719578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Medium" panose="020F0502020204030203" pitchFamily="34" charset="0"/>
                          <a:ea typeface="Lato Medium" panose="020F0502020204030203" pitchFamily="34" charset="0"/>
                          <a:cs typeface="Lato Medium" panose="020F0502020204030203" pitchFamily="34" charset="0"/>
                        </a:rPr>
                        <a:t>Ethnicity (n Hispanic/Latinx)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Medium" panose="020F0502020204030203" pitchFamily="34" charset="0"/>
                          <a:ea typeface="Lato Medium" panose="020F0502020204030203" pitchFamily="34" charset="0"/>
                          <a:cs typeface="Lato Medium" panose="020F050202020403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Medium" panose="020F0502020204030203" pitchFamily="34" charset="0"/>
                          <a:ea typeface="Lato Medium" panose="020F0502020204030203" pitchFamily="34" charset="0"/>
                          <a:cs typeface="Lato Medium" panose="020F0502020204030203" pitchFamily="34" charset="0"/>
                        </a:rPr>
                        <a:t>Ethnicity (n Hispanic/Latinx)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Medium" panose="020F0502020204030203" pitchFamily="34" charset="0"/>
                          <a:ea typeface="Lato Medium" panose="020F0502020204030203" pitchFamily="34" charset="0"/>
                          <a:cs typeface="Lato Medium" panose="020F0502020204030203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379276"/>
                  </a:ext>
                </a:extLst>
              </a:tr>
              <a:tr h="822767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Medium" panose="020F0502020204030203" pitchFamily="34" charset="0"/>
                          <a:ea typeface="Lato Medium" panose="020F0502020204030203" pitchFamily="34" charset="0"/>
                          <a:cs typeface="Lato Medium" panose="020F0502020204030203" pitchFamily="34" charset="0"/>
                        </a:rPr>
                        <a:t>ACEs Total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Medium" panose="020F0502020204030203" pitchFamily="34" charset="0"/>
                          <a:ea typeface="Lato Medium" panose="020F0502020204030203" pitchFamily="34" charset="0"/>
                          <a:cs typeface="Lato Medium" panose="020F0502020204030203" pitchFamily="34" charset="0"/>
                        </a:rPr>
                        <a:t>Mean = 5.4</a:t>
                      </a:r>
                    </a:p>
                    <a:p>
                      <a:r>
                        <a:rPr 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Medium" panose="020F0502020204030203" pitchFamily="34" charset="0"/>
                          <a:ea typeface="Lato Medium" panose="020F0502020204030203" pitchFamily="34" charset="0"/>
                          <a:cs typeface="Lato Medium" panose="020F0502020204030203" pitchFamily="34" charset="0"/>
                        </a:rPr>
                        <a:t>Range = 2-9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Medium" panose="020F0502020204030203" pitchFamily="34" charset="0"/>
                          <a:ea typeface="Lato Medium" panose="020F0502020204030203" pitchFamily="34" charset="0"/>
                          <a:cs typeface="Lato Medium" panose="020F0502020204030203" pitchFamily="34" charset="0"/>
                        </a:rPr>
                        <a:t>Education (number)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Medium" panose="020F0502020204030203" pitchFamily="34" charset="0"/>
                          <a:ea typeface="Lato Medium" panose="020F0502020204030203" pitchFamily="34" charset="0"/>
                          <a:cs typeface="Lato Medium" panose="020F0502020204030203" pitchFamily="34" charset="0"/>
                        </a:rPr>
                        <a:t>High school: 2</a:t>
                      </a:r>
                    </a:p>
                    <a:p>
                      <a:r>
                        <a:rPr 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Medium" panose="020F0502020204030203" pitchFamily="34" charset="0"/>
                          <a:ea typeface="Lato Medium" panose="020F0502020204030203" pitchFamily="34" charset="0"/>
                          <a:cs typeface="Lato Medium" panose="020F0502020204030203" pitchFamily="34" charset="0"/>
                        </a:rPr>
                        <a:t>Some college: 4</a:t>
                      </a:r>
                    </a:p>
                    <a:p>
                      <a:r>
                        <a:rPr 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Medium" panose="020F0502020204030203" pitchFamily="34" charset="0"/>
                          <a:ea typeface="Lato Medium" panose="020F0502020204030203" pitchFamily="34" charset="0"/>
                          <a:cs typeface="Lato Medium" panose="020F0502020204030203" pitchFamily="34" charset="0"/>
                        </a:rPr>
                        <a:t>Unknown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269121"/>
                  </a:ext>
                </a:extLst>
              </a:tr>
              <a:tr h="549009">
                <a:tc gridSpan="2">
                  <a:txBody>
                    <a:bodyPr/>
                    <a:lstStyle/>
                    <a:p>
                      <a:endParaRPr 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Lato Medium" panose="020F0502020204030203" pitchFamily="34" charset="0"/>
                        <a:ea typeface="Lato Medium" panose="020F0502020204030203" pitchFamily="34" charset="0"/>
                        <a:cs typeface="Lato Medium" panose="020F050202020403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Lato Medium" panose="020F0502020204030203" pitchFamily="34" charset="0"/>
                        <a:ea typeface="Lato Medium" panose="020F0502020204030203" pitchFamily="34" charset="0"/>
                        <a:cs typeface="Lato Medium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Medium" panose="020F0502020204030203" pitchFamily="34" charset="0"/>
                          <a:ea typeface="Lato Medium" panose="020F0502020204030203" pitchFamily="34" charset="0"/>
                          <a:cs typeface="Lato Medium" panose="020F0502020204030203" pitchFamily="34" charset="0"/>
                        </a:rPr>
                        <a:t>Parent Sensitivity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Medium" panose="020F0502020204030203" pitchFamily="34" charset="0"/>
                          <a:ea typeface="Lato Medium" panose="020F0502020204030203" pitchFamily="34" charset="0"/>
                          <a:cs typeface="Lato Medium" panose="020F0502020204030203" pitchFamily="34" charset="0"/>
                        </a:rPr>
                        <a:t>Mean = 3.8</a:t>
                      </a:r>
                    </a:p>
                    <a:p>
                      <a:r>
                        <a:rPr 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Lato Medium" panose="020F0502020204030203" pitchFamily="34" charset="0"/>
                          <a:ea typeface="Lato Medium" panose="020F0502020204030203" pitchFamily="34" charset="0"/>
                          <a:cs typeface="Lato Medium" panose="020F0502020204030203" pitchFamily="34" charset="0"/>
                        </a:rPr>
                        <a:t>Range = 2-5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189052"/>
                  </a:ext>
                </a:extLst>
              </a:tr>
            </a:tbl>
          </a:graphicData>
        </a:graphic>
      </p:graphicFrame>
      <p:sp>
        <p:nvSpPr>
          <p:cNvPr id="34" name="Oval Callout 33">
            <a:extLst>
              <a:ext uri="{FF2B5EF4-FFF2-40B4-BE49-F238E27FC236}">
                <a16:creationId xmlns:a16="http://schemas.microsoft.com/office/drawing/2014/main" id="{7B3E90A7-1165-5240-031D-F20B5D71BE25}"/>
              </a:ext>
            </a:extLst>
          </p:cNvPr>
          <p:cNvSpPr/>
          <p:nvPr/>
        </p:nvSpPr>
        <p:spPr>
          <a:xfrm>
            <a:off x="30382286" y="21984675"/>
            <a:ext cx="7028499" cy="4848129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  <a:latin typeface="Avenir Book" panose="02000503020000020003" pitchFamily="2" charset="0"/>
                <a:cs typeface="Baguet Script" panose="020F0502020204030204" pitchFamily="34" charset="0"/>
              </a:rPr>
              <a:t>Wow, you still haven’t gotten it open? Usually even little kids can do it!</a:t>
            </a: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63BCC388-439D-DF23-7099-197A951586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7" r="17537"/>
          <a:stretch/>
        </p:blipFill>
        <p:spPr bwMode="auto">
          <a:xfrm>
            <a:off x="18556823" y="26452286"/>
            <a:ext cx="5297249" cy="538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>
            <a:extLst>
              <a:ext uri="{FF2B5EF4-FFF2-40B4-BE49-F238E27FC236}">
                <a16:creationId xmlns:a16="http://schemas.microsoft.com/office/drawing/2014/main" id="{F9EB7B57-F9EF-27BA-74C2-1B003F7E0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3530" y="26436092"/>
            <a:ext cx="5297250" cy="541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569DAC-C476-7A57-3AB8-92DEC19F7992}"/>
              </a:ext>
            </a:extLst>
          </p:cNvPr>
          <p:cNvSpPr txBox="1"/>
          <p:nvPr/>
        </p:nvSpPr>
        <p:spPr>
          <a:xfrm>
            <a:off x="47501765" y="0"/>
            <a:ext cx="18758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P1 - 127</a:t>
            </a:r>
          </a:p>
        </p:txBody>
      </p:sp>
      <p:pic>
        <p:nvPicPr>
          <p:cNvPr id="1026" name="Picture 2" descr="Eastern Michigan University">
            <a:extLst>
              <a:ext uri="{FF2B5EF4-FFF2-40B4-BE49-F238E27FC236}">
                <a16:creationId xmlns:a16="http://schemas.microsoft.com/office/drawing/2014/main" id="{DBE08203-C990-6180-D7D4-CF2D281E1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55" y="732186"/>
            <a:ext cx="3403102" cy="328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7851E2-920B-B2BD-93EA-066E34FC5604}"/>
              </a:ext>
            </a:extLst>
          </p:cNvPr>
          <p:cNvSpPr txBox="1"/>
          <p:nvPr/>
        </p:nvSpPr>
        <p:spPr>
          <a:xfrm>
            <a:off x="228219" y="32214671"/>
            <a:ext cx="26918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   mjain2@emich.edu          @MaitriJain99         Maitrijain99  </a:t>
            </a:r>
          </a:p>
        </p:txBody>
      </p:sp>
      <p:pic>
        <p:nvPicPr>
          <p:cNvPr id="20" name="Picture 19" descr="Qr code&#10;&#10;Description automatically generated">
            <a:extLst>
              <a:ext uri="{FF2B5EF4-FFF2-40B4-BE49-F238E27FC236}">
                <a16:creationId xmlns:a16="http://schemas.microsoft.com/office/drawing/2014/main" id="{7AF9DBCB-30E8-4548-A2F5-FDDC3B784C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0785" y="30958971"/>
            <a:ext cx="1708214" cy="1708214"/>
          </a:xfrm>
          <a:prstGeom prst="rect">
            <a:avLst/>
          </a:prstGeom>
        </p:spPr>
      </p:pic>
      <p:pic>
        <p:nvPicPr>
          <p:cNvPr id="22" name="Picture 2" descr="Mail icon vector, Envelope sign, Email symbol 4999412 Vector ...">
            <a:extLst>
              <a:ext uri="{FF2B5EF4-FFF2-40B4-BE49-F238E27FC236}">
                <a16:creationId xmlns:a16="http://schemas.microsoft.com/office/drawing/2014/main" id="{1245DCFB-33E0-48B6-DFC7-495213BA7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16" y="32230248"/>
            <a:ext cx="696106" cy="57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witter logo and symbol, meaning, history, PNG">
            <a:extLst>
              <a:ext uri="{FF2B5EF4-FFF2-40B4-BE49-F238E27FC236}">
                <a16:creationId xmlns:a16="http://schemas.microsoft.com/office/drawing/2014/main" id="{1538ADE8-BF3D-84FD-58A1-53EBDB04A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409" y="32275310"/>
            <a:ext cx="869113" cy="48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Logos and Usage · GitHub">
            <a:extLst>
              <a:ext uri="{FF2B5EF4-FFF2-40B4-BE49-F238E27FC236}">
                <a16:creationId xmlns:a16="http://schemas.microsoft.com/office/drawing/2014/main" id="{43E580B6-D6B7-55CB-33F9-29A903620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384" y="32174222"/>
            <a:ext cx="601588" cy="60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147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11684</TotalTime>
  <Words>831</Words>
  <Application>Microsoft Macintosh PowerPoint</Application>
  <PresentationFormat>Custom</PresentationFormat>
  <Paragraphs>102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Calibri</vt:lpstr>
      <vt:lpstr>Arial</vt:lpstr>
      <vt:lpstr>Avenir Book</vt:lpstr>
      <vt:lpstr>Lato Medium</vt:lpstr>
      <vt:lpstr>Lato</vt:lpstr>
      <vt:lpstr>Calibri Light</vt:lpstr>
      <vt:lpstr>Lato Black</vt:lpstr>
      <vt:lpstr>Office Theme</vt:lpstr>
      <vt:lpstr>How much does parental sensitivity buffer the cortisol reactivity of ACEs exposed children from low-income communities?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Morrison</dc:creator>
  <cp:lastModifiedBy>Jain, Maitri</cp:lastModifiedBy>
  <cp:revision>293</cp:revision>
  <dcterms:created xsi:type="dcterms:W3CDTF">2018-09-16T19:13:41Z</dcterms:created>
  <dcterms:modified xsi:type="dcterms:W3CDTF">2022-10-18T02:51:29Z</dcterms:modified>
</cp:coreProperties>
</file>